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 varScale="1">
        <p:scale>
          <a:sx n="77" d="100"/>
          <a:sy n="77" d="100"/>
        </p:scale>
        <p:origin x="-850" y="-77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399EBE8-97B2-490E-8C78-09B18D8878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1332767423 h 528"/>
                <a:gd name="T6" fmla="*/ 12001943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7498D20-A354-44C3-873F-55570553318D}" type="datetimeFigureOut">
              <a:rPr lang="en-US"/>
              <a:pPr>
                <a:defRPr/>
              </a:pPr>
              <a:t>4/7/2016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9AF636B-B961-450F-BEF5-478AA091B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EAB08-69F6-4E88-81B5-E734C42EAF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428C8-5040-4AA0-8F2B-84E477CCE3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0BBD6-37F8-42BC-8821-BBAB193F6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97D466-8602-4856-BEFF-4E6A66723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F2BFA9-BDBB-4396-993E-696CC9D75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3C94CF5-FE8A-4B4E-BC16-9616C1288E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40BE95-A060-46C5-94C4-4764F720A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6DEC6-CCE0-4EBF-BAA2-36BCCB8E6C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E6DC363-24BF-47C3-90D1-45763D836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8499923-C823-47E4-B76A-91B9C5135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2976300A-CA5E-4F1F-B8CF-E30AE07BD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2" r:id="rId2"/>
    <p:sldLayoutId id="2147483907" r:id="rId3"/>
    <p:sldLayoutId id="2147483908" r:id="rId4"/>
    <p:sldLayoutId id="2147483909" r:id="rId5"/>
    <p:sldLayoutId id="2147483910" r:id="rId6"/>
    <p:sldLayoutId id="2147483903" r:id="rId7"/>
    <p:sldLayoutId id="2147483911" r:id="rId8"/>
    <p:sldLayoutId id="2147483912" r:id="rId9"/>
    <p:sldLayoutId id="2147483904" r:id="rId10"/>
    <p:sldLayoutId id="214748390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2nd Quarter 2013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Jubail (Saudi Arabia)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: Manual Handling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4708525"/>
        </p:xfrm>
        <a:graphic>
          <a:graphicData uri="http://schemas.openxmlformats.org/drawingml/2006/table">
            <a:tbl>
              <a:tblPr/>
              <a:tblGrid>
                <a:gridCol w="4448175"/>
                <a:gridCol w="4459288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PHOTO – NONE AVAILABLE</a:t>
                      </a: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1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000" dirty="0" smtClean="0"/>
                        <a:t>While manually lifting hollow cement blocks using a pipe and assistance from another person,</a:t>
                      </a:r>
                      <a:r>
                        <a:rPr lang="en-GB" sz="2000" baseline="0" dirty="0" smtClean="0"/>
                        <a:t> the</a:t>
                      </a:r>
                      <a:r>
                        <a:rPr lang="en-GB" sz="2000" dirty="0" smtClean="0"/>
                        <a:t> IP felt back pain which increased after a</a:t>
                      </a:r>
                      <a:r>
                        <a:rPr lang="en-GB" sz="2000" baseline="0" dirty="0" smtClean="0"/>
                        <a:t> period of time.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</a:tr>
              <a:tr h="1841500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Following Procedures: Improper lifting or loading.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Following Procedures: </a:t>
                      </a:r>
                      <a:r>
                        <a:rPr lang="en-GB" sz="1050" i="0" dirty="0" smtClean="0">
                          <a:effectLst/>
                        </a:rPr>
                        <a:t>Overexertion or improper position</a:t>
                      </a:r>
                      <a:r>
                        <a:rPr lang="en-GB" sz="1050" i="0" baseline="0" dirty="0" smtClean="0">
                          <a:effectLst/>
                        </a:rPr>
                        <a:t>/</a:t>
                      </a:r>
                      <a:r>
                        <a:rPr lang="en-GB" sz="1050" i="0" dirty="0" smtClean="0">
                          <a:effectLst/>
                        </a:rPr>
                        <a:t>posture for task.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</a:pPr>
                      <a:r>
                        <a:rPr lang="en-GB" sz="1050" i="0" dirty="0" smtClean="0">
                          <a:effectLst/>
                        </a:rPr>
                        <a:t>Use of Tools, Equipment, Materials and</a:t>
                      </a:r>
                      <a:r>
                        <a:rPr lang="en-GB" sz="1050" i="0" baseline="0" dirty="0" smtClean="0">
                          <a:effectLst/>
                        </a:rPr>
                        <a:t> </a:t>
                      </a:r>
                      <a:r>
                        <a:rPr lang="en-GB" sz="1050" i="0" dirty="0" smtClean="0">
                          <a:effectLst/>
                        </a:rPr>
                        <a:t>Products: Improper use</a:t>
                      </a:r>
                      <a:r>
                        <a:rPr lang="en-GB" sz="1050" i="0" baseline="0" dirty="0" smtClean="0">
                          <a:effectLst/>
                        </a:rPr>
                        <a:t>/position of tools/equipment/materials/products.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Organizational: </a:t>
                      </a:r>
                      <a:r>
                        <a:rPr lang="en-GB" sz="1050" i="0" dirty="0" smtClean="0">
                          <a:effectLst/>
                        </a:rPr>
                        <a:t>Inadequate training/competence.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</a:pPr>
                      <a:r>
                        <a:rPr lang="en-GB" sz="1050" dirty="0" smtClean="0">
                          <a:effectLst/>
                        </a:rPr>
                        <a:t>Tools, Equipment, Materials, Products: Inadequate design </a:t>
                      </a:r>
                      <a:r>
                        <a:rPr lang="en-GB" sz="1050" baseline="0" dirty="0" smtClean="0">
                          <a:effectLst/>
                        </a:rPr>
                        <a:t> </a:t>
                      </a:r>
                      <a:r>
                        <a:rPr lang="en-GB" sz="1050" dirty="0" smtClean="0">
                          <a:effectLst/>
                        </a:rPr>
                        <a:t>/specification/management of change.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en-GB" sz="1050" dirty="0" smtClean="0">
                          <a:effectLst/>
                        </a:rPr>
                        <a:t>Explore alternative methods for performing manual handling tasks.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lang="en-GB" sz="1050" dirty="0" smtClean="0">
                        <a:effectLst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en-GB" sz="1050" dirty="0" smtClean="0">
                          <a:effectLst/>
                        </a:rPr>
                        <a:t>Conduct training/refresher for the work force on manual handling and proper safe manual handling techniques.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lang="en-GB" sz="1050" dirty="0" smtClean="0">
                        <a:effectLst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en-GB" sz="1050" dirty="0" smtClean="0">
                          <a:effectLst/>
                        </a:rPr>
                        <a:t>Conduct Step Back 5x5 training for all</a:t>
                      </a:r>
                      <a:r>
                        <a:rPr lang="en-GB" sz="1050" baseline="0" dirty="0" smtClean="0">
                          <a:effectLst/>
                        </a:rPr>
                        <a:t> </a:t>
                      </a:r>
                      <a:r>
                        <a:rPr lang="en-GB" sz="1050" dirty="0" smtClean="0">
                          <a:effectLst/>
                        </a:rPr>
                        <a:t>employees and demonstrate the process.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0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2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8618</TotalTime>
  <Words>152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462</cp:revision>
  <cp:lastPrinted>2003-11-04T16:53:27Z</cp:lastPrinted>
  <dcterms:created xsi:type="dcterms:W3CDTF">2004-01-23T18:06:09Z</dcterms:created>
  <dcterms:modified xsi:type="dcterms:W3CDTF">2016-04-07T17:27:51Z</dcterms:modified>
</cp:coreProperties>
</file>